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F3gd2IJDo.mp4" Type="http://schemas.openxmlformats.org/officeDocument/2006/relationships/video"/><Relationship Id="rId4" Target="../media/VAF3gd2IJDo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DIP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60" y="5013259"/>
            <a:ext cx="15819999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ASL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59407" y="2571384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378644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66659" y="2919520"/>
            <a:ext cx="10121341" cy="523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8"/>
              </a:lnSpc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We created our own dataset of 3900 images of the 26 alphabets of English language.</a:t>
            </a:r>
          </a:p>
          <a:p>
            <a:pPr>
              <a:lnSpc>
                <a:spcPts val="4608"/>
              </a:lnSpc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Each alphabet had 150 images of</a:t>
            </a:r>
          </a:p>
          <a:p>
            <a:pPr marL="676824" indent="-338412" lvl="1">
              <a:lnSpc>
                <a:spcPts val="460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50 with white background</a:t>
            </a:r>
          </a:p>
          <a:p>
            <a:pPr marL="676824" indent="-338412" lvl="1">
              <a:lnSpc>
                <a:spcPts val="460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50 with brown background</a:t>
            </a:r>
          </a:p>
          <a:p>
            <a:pPr marL="676824" indent="-338412" lvl="1">
              <a:lnSpc>
                <a:spcPts val="4608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50 with green background</a:t>
            </a:r>
          </a:p>
          <a:p>
            <a:pPr>
              <a:lnSpc>
                <a:spcPts val="4608"/>
              </a:lnSpc>
            </a:pPr>
          </a:p>
          <a:p>
            <a:pPr>
              <a:lnSpc>
                <a:spcPts val="4608"/>
              </a:lnSpc>
            </a:pPr>
            <a:r>
              <a:rPr lang="en-US" sz="3134">
                <a:solidFill>
                  <a:srgbClr val="000000"/>
                </a:solidFill>
                <a:latin typeface="Open Sauce Light"/>
              </a:rPr>
              <a:t>We used </a:t>
            </a:r>
            <a:r>
              <a:rPr lang="en-US" sz="3134">
                <a:solidFill>
                  <a:srgbClr val="000000"/>
                </a:solidFill>
                <a:latin typeface="Open Sauce Bold"/>
              </a:rPr>
              <a:t>Roboflow</a:t>
            </a:r>
            <a:r>
              <a:rPr lang="en-US" sz="3134">
                <a:solidFill>
                  <a:srgbClr val="000000"/>
                </a:solidFill>
                <a:latin typeface="Open Sauce Light"/>
              </a:rPr>
              <a:t> to label our images.</a:t>
            </a:r>
          </a:p>
          <a:p>
            <a:pPr>
              <a:lnSpc>
                <a:spcPts val="4608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4663" y="171588"/>
            <a:ext cx="10186404" cy="10115412"/>
          </a:xfrm>
          <a:custGeom>
            <a:avLst/>
            <a:gdLst/>
            <a:ahLst/>
            <a:cxnLst/>
            <a:rect r="r" b="b" t="t" l="l"/>
            <a:pathLst>
              <a:path h="10115412" w="10186404">
                <a:moveTo>
                  <a:pt x="0" y="0"/>
                </a:moveTo>
                <a:lnTo>
                  <a:pt x="10186404" y="0"/>
                </a:lnTo>
                <a:lnTo>
                  <a:pt x="10186404" y="10115412"/>
                </a:lnTo>
                <a:lnTo>
                  <a:pt x="0" y="1011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0" r="0" b="-35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55813" y="2700222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93976" y="5285994"/>
            <a:ext cx="11601936" cy="246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3"/>
              </a:lnSpc>
            </a:pPr>
            <a:r>
              <a:rPr lang="en-US" sz="3335">
                <a:solidFill>
                  <a:srgbClr val="000000"/>
                </a:solidFill>
                <a:latin typeface="Open Sauce Light"/>
              </a:rPr>
              <a:t>In the data preprocessing phase, we standardized the images by resizing them to a uniform size. This step ensures consistency in the dataset, allowing the model to process all images at the same dimensions.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028700" y="45031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25028" y="2480181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Data Augmentation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5294" y="5067300"/>
            <a:ext cx="17259300" cy="208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829">
                <a:solidFill>
                  <a:srgbClr val="000000"/>
                </a:solidFill>
                <a:latin typeface="Open Sauce Light"/>
              </a:rPr>
              <a:t>During the data augmentation process, we implemented techniques like horizontal flip and rotation within a range of 45 degrees and -45 degrees. These augmentations introduce variations in the dataset by flipping images horizontally and rotating them within specified angles. This augmentation strategy expands the diversity of the dataset.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565722" y="428313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43906" y="2419772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Model Testing and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5722" y="4525857"/>
            <a:ext cx="14855747" cy="488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We leveraged the YOLOv8s architecture, a state-of-the-art object detection model pre-trained on a large dataset.</a:t>
            </a:r>
          </a:p>
          <a:p>
            <a:pPr>
              <a:lnSpc>
                <a:spcPts val="4115"/>
              </a:lnSpc>
            </a:pPr>
          </a:p>
          <a:p>
            <a:pPr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For training, we split the dataset into training and validation sets.</a:t>
            </a:r>
          </a:p>
          <a:p>
            <a:pPr>
              <a:lnSpc>
                <a:spcPts val="4115"/>
              </a:lnSpc>
            </a:pPr>
          </a:p>
          <a:p>
            <a:pPr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We evaluated the model's performance using a separate test set that the model hadn't seen before.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565722" y="422272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57508"/>
            <a:ext cx="15526467" cy="10344508"/>
          </a:xfrm>
          <a:custGeom>
            <a:avLst/>
            <a:gdLst/>
            <a:ahLst/>
            <a:cxnLst/>
            <a:rect r="r" b="b" t="t" l="l"/>
            <a:pathLst>
              <a:path h="10344508" w="15526467">
                <a:moveTo>
                  <a:pt x="0" y="0"/>
                </a:moveTo>
                <a:lnTo>
                  <a:pt x="15526467" y="0"/>
                </a:lnTo>
                <a:lnTo>
                  <a:pt x="15526467" y="10344508"/>
                </a:lnTo>
                <a:lnTo>
                  <a:pt x="0" y="1034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67812" y="2616355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7044" y="4043722"/>
            <a:ext cx="12804785" cy="358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4"/>
              </a:lnSpc>
            </a:pPr>
            <a:r>
              <a:rPr lang="en-US" sz="3880">
                <a:solidFill>
                  <a:srgbClr val="000000"/>
                </a:solidFill>
                <a:latin typeface="Open Sauce Light"/>
              </a:rPr>
              <a:t>Our system now possesses the capability to detect the position of hands within the data accurately. Moreover, this model is optimized for real-time video analysis and can seamlessly process both live video feeds and simpler pre-recorded videos.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565722" y="3552536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76803" y="-1352073"/>
            <a:ext cx="5270524" cy="11639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886154" y="2612047"/>
            <a:ext cx="7736886" cy="2232422"/>
            <a:chOff x="0" y="0"/>
            <a:chExt cx="2037698" cy="587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7698" cy="587963"/>
            </a:xfrm>
            <a:custGeom>
              <a:avLst/>
              <a:gdLst/>
              <a:ahLst/>
              <a:cxnLst/>
              <a:rect r="r" b="b" t="t" l="l"/>
              <a:pathLst>
                <a:path h="587963" w="2037698">
                  <a:moveTo>
                    <a:pt x="0" y="0"/>
                  </a:moveTo>
                  <a:lnTo>
                    <a:pt x="2037698" y="0"/>
                  </a:lnTo>
                  <a:lnTo>
                    <a:pt x="2037698" y="587963"/>
                  </a:lnTo>
                  <a:lnTo>
                    <a:pt x="0" y="587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037698" cy="616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86154" y="3072119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68529" y="3586213"/>
            <a:ext cx="11950941" cy="5542077"/>
            <a:chOff x="0" y="0"/>
            <a:chExt cx="3270686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0686" cy="155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3791" y="1330000"/>
            <a:ext cx="385326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7033" y="4097802"/>
            <a:ext cx="4353934" cy="88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FFFFFF"/>
                </a:solidFill>
                <a:latin typeface="Agrandir Narrow Bold"/>
              </a:rPr>
              <a:t>Abdullah Shakeel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7648" y="5031651"/>
            <a:ext cx="3712704" cy="88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FFFFFF"/>
                </a:solidFill>
                <a:latin typeface="Agrandir Narrow Bold"/>
              </a:rPr>
              <a:t>Hassaan Tahir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4424" y="6147701"/>
            <a:ext cx="5025603" cy="88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FFFFFF"/>
                </a:solidFill>
                <a:latin typeface="Agrandir Narrow Bold"/>
              </a:rPr>
              <a:t>Abdullah Shamshad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7650" y="7349116"/>
            <a:ext cx="4879151" cy="88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FFFFFF"/>
                </a:solidFill>
                <a:latin typeface="Agrandir Narrow Bold"/>
              </a:rPr>
              <a:t>Muhammad Taosiq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81671" y="3185153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9158" y="4450461"/>
            <a:ext cx="6910955" cy="325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323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The problem is to develop a sign language recognition model in computer vision that can accurately detect and recognize sign language gestures in a Picture or video and classify them.</a:t>
            </a:r>
          </a:p>
          <a:p>
            <a:pPr>
              <a:lnSpc>
                <a:spcPts val="3233"/>
              </a:lnSpc>
            </a:pPr>
          </a:p>
          <a:p>
            <a:pPr marL="474978" indent="-237489" lvl="1">
              <a:lnSpc>
                <a:spcPts val="323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uce Light"/>
              </a:rPr>
              <a:t>To develop a deep learning model that can perform sign language recognition in real-time video input or pre-recorded video data.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91519" y="5778482"/>
            <a:ext cx="48735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Model Selection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17346" y="3617882"/>
            <a:ext cx="898829" cy="939201"/>
            <a:chOff x="0" y="0"/>
            <a:chExt cx="1198439" cy="125226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91519" y="3844277"/>
            <a:ext cx="373618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Data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35323" y="3844277"/>
            <a:ext cx="407461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Data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35323" y="5778482"/>
            <a:ext cx="5592507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Model Training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65018" y="3617882"/>
            <a:ext cx="898829" cy="939201"/>
            <a:chOff x="0" y="0"/>
            <a:chExt cx="1198439" cy="125226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17346" y="5552087"/>
            <a:ext cx="898829" cy="939201"/>
            <a:chOff x="0" y="0"/>
            <a:chExt cx="1198439" cy="1252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5018" y="5552087"/>
            <a:ext cx="898829" cy="939201"/>
            <a:chOff x="0" y="0"/>
            <a:chExt cx="1198439" cy="125226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738454" y="2246618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First Approach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417346" y="7288512"/>
            <a:ext cx="898829" cy="939201"/>
            <a:chOff x="0" y="0"/>
            <a:chExt cx="1198439" cy="125226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05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691519" y="7514907"/>
            <a:ext cx="48735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Model Testing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5649" y="2529377"/>
            <a:ext cx="16312212" cy="5688860"/>
            <a:chOff x="0" y="0"/>
            <a:chExt cx="4296221" cy="1498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6221" cy="1498301"/>
            </a:xfrm>
            <a:custGeom>
              <a:avLst/>
              <a:gdLst/>
              <a:ahLst/>
              <a:cxnLst/>
              <a:rect r="r" b="b" t="t" l="l"/>
              <a:pathLst>
                <a:path h="1498301" w="4296221">
                  <a:moveTo>
                    <a:pt x="0" y="0"/>
                  </a:moveTo>
                  <a:lnTo>
                    <a:pt x="4296221" y="0"/>
                  </a:lnTo>
                  <a:lnTo>
                    <a:pt x="4296221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96221" cy="152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33888" y="3245963"/>
            <a:ext cx="6671213" cy="63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4"/>
              </a:lnSpc>
            </a:pPr>
            <a:r>
              <a:rPr lang="en-US" sz="4458" spc="142">
                <a:solidFill>
                  <a:srgbClr val="000000"/>
                </a:solidFill>
                <a:latin typeface="Open Sauce Medium"/>
              </a:rPr>
              <a:t>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4296" y="4517598"/>
            <a:ext cx="10375004" cy="2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88"/>
              </a:lnSpc>
            </a:pPr>
            <a:r>
              <a:rPr lang="en-US" sz="2645">
                <a:solidFill>
                  <a:srgbClr val="000000"/>
                </a:solidFill>
                <a:latin typeface="Open Sauce Bold"/>
              </a:rPr>
              <a:t>Challenge: </a:t>
            </a:r>
            <a:r>
              <a:rPr lang="en-US" sz="2645">
                <a:solidFill>
                  <a:srgbClr val="000000"/>
                </a:solidFill>
                <a:latin typeface="Open Sauce Light"/>
              </a:rPr>
              <a:t>Collect a large and diverse dataset of sign language gestures in varying lighting conditions and camera angles. The dataset should be balanced and represent different sign languages</a:t>
            </a:r>
          </a:p>
          <a:p>
            <a:pPr algn="r">
              <a:lnSpc>
                <a:spcPts val="3888"/>
              </a:lnSpc>
            </a:pPr>
            <a:r>
              <a:rPr lang="en-US" sz="2645">
                <a:solidFill>
                  <a:srgbClr val="000000"/>
                </a:solidFill>
                <a:latin typeface="Open Sauce Bold"/>
              </a:rPr>
              <a:t>Solution: </a:t>
            </a:r>
            <a:r>
              <a:rPr lang="en-US" sz="2645">
                <a:solidFill>
                  <a:srgbClr val="000000"/>
                </a:solidFill>
                <a:latin typeface="Open Sauce Light"/>
              </a:rPr>
              <a:t>We used an  online dataset of 3000 images per label 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0260" y="1993574"/>
            <a:ext cx="6299877" cy="6299852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752" t="0" r="-16752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flipH="true" flipV="true">
            <a:off x="9733888" y="4258788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Data  Preprocessing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4944" y="3629842"/>
            <a:ext cx="12943747" cy="434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6"/>
              </a:lnSpc>
            </a:pPr>
            <a:r>
              <a:rPr lang="en-US" sz="3922">
                <a:solidFill>
                  <a:srgbClr val="000000"/>
                </a:solidFill>
                <a:latin typeface="Open Sauce Light"/>
              </a:rPr>
              <a:t>Image preprocessing was done:</a:t>
            </a:r>
          </a:p>
          <a:p>
            <a:pPr marL="846900" indent="-423450" lvl="1">
              <a:lnSpc>
                <a:spcPts val="5766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Open Sauce Light"/>
              </a:rPr>
              <a:t>rescaling </a:t>
            </a:r>
          </a:p>
          <a:p>
            <a:pPr marL="846900" indent="-423450" lvl="1">
              <a:lnSpc>
                <a:spcPts val="5766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Open Sauce Light"/>
              </a:rPr>
              <a:t>horizontal flip</a:t>
            </a:r>
          </a:p>
          <a:p>
            <a:pPr marL="846900" indent="-423450" lvl="1">
              <a:lnSpc>
                <a:spcPts val="5766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Open Sauce Light"/>
              </a:rPr>
              <a:t>rotation </a:t>
            </a:r>
          </a:p>
          <a:p>
            <a:pPr marL="846900" indent="-423450" lvl="1">
              <a:lnSpc>
                <a:spcPts val="5766"/>
              </a:lnSpc>
              <a:buFont typeface="Arial"/>
              <a:buChar char="•"/>
            </a:pPr>
            <a:r>
              <a:rPr lang="en-US" sz="3922">
                <a:solidFill>
                  <a:srgbClr val="000000"/>
                </a:solidFill>
                <a:latin typeface="Open Sauce Light"/>
              </a:rPr>
              <a:t>zoom</a:t>
            </a:r>
          </a:p>
          <a:p>
            <a:pPr>
              <a:lnSpc>
                <a:spcPts val="5766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52629" y="1510987"/>
            <a:ext cx="20370072" cy="8269505"/>
            <a:chOff x="0" y="0"/>
            <a:chExt cx="5364957" cy="21779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2177977"/>
            </a:xfrm>
            <a:custGeom>
              <a:avLst/>
              <a:gdLst/>
              <a:ahLst/>
              <a:cxnLst/>
              <a:rect r="r" b="b" t="t" l="l"/>
              <a:pathLst>
                <a:path h="2177977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2177977"/>
                  </a:lnTo>
                  <a:lnTo>
                    <a:pt x="0" y="217797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220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176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Model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1852" y="2424367"/>
            <a:ext cx="9666148" cy="704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6"/>
              </a:lnSpc>
            </a:pPr>
            <a:r>
              <a:rPr lang="en-US" sz="2929">
                <a:solidFill>
                  <a:srgbClr val="000000"/>
                </a:solidFill>
                <a:latin typeface="Open Sauce Light"/>
              </a:rPr>
              <a:t>We selected a  a powerful pre-trained convolutional neural network (CNN) called </a:t>
            </a:r>
            <a:r>
              <a:rPr lang="en-US" sz="2929">
                <a:solidFill>
                  <a:srgbClr val="000000"/>
                </a:solidFill>
                <a:latin typeface="Open Sauce Bold"/>
              </a:rPr>
              <a:t>Xception</a:t>
            </a:r>
            <a:r>
              <a:rPr lang="en-US" sz="2929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>
              <a:lnSpc>
                <a:spcPts val="4306"/>
              </a:lnSpc>
            </a:pPr>
            <a:r>
              <a:rPr lang="en-US" sz="2929">
                <a:solidFill>
                  <a:srgbClr val="000000"/>
                </a:solidFill>
                <a:latin typeface="Open Sauce Light"/>
              </a:rPr>
              <a:t>To adapt Xception for ASL language detection, I implemented custom layers on top of the pre-trained Xception model. These additional layers include </a:t>
            </a:r>
            <a:r>
              <a:rPr lang="en-US" sz="2929">
                <a:solidFill>
                  <a:srgbClr val="000000"/>
                </a:solidFill>
                <a:latin typeface="Open Sauce Bold"/>
              </a:rPr>
              <a:t>convolutional layers</a:t>
            </a:r>
            <a:r>
              <a:rPr lang="en-US" sz="2929">
                <a:solidFill>
                  <a:srgbClr val="000000"/>
                </a:solidFill>
                <a:latin typeface="Open Sauce Light"/>
              </a:rPr>
              <a:t> and </a:t>
            </a:r>
            <a:r>
              <a:rPr lang="en-US" sz="2929">
                <a:solidFill>
                  <a:srgbClr val="000000"/>
                </a:solidFill>
                <a:latin typeface="Open Sauce Bold"/>
              </a:rPr>
              <a:t>dense layers</a:t>
            </a:r>
            <a:r>
              <a:rPr lang="en-US" sz="2929">
                <a:solidFill>
                  <a:srgbClr val="000000"/>
                </a:solidFill>
                <a:latin typeface="Open Sauce Light"/>
              </a:rPr>
              <a:t>. The </a:t>
            </a:r>
            <a:r>
              <a:rPr lang="en-US" sz="2929">
                <a:solidFill>
                  <a:srgbClr val="000000"/>
                </a:solidFill>
                <a:latin typeface="Open Sauce Bold"/>
              </a:rPr>
              <a:t>convolutional layers</a:t>
            </a:r>
            <a:r>
              <a:rPr lang="en-US" sz="2929">
                <a:solidFill>
                  <a:srgbClr val="000000"/>
                </a:solidFill>
                <a:latin typeface="Open Sauce Light"/>
              </a:rPr>
              <a:t> help in extracting intricate features from the input ASL images, capturing nuanced patterns crucial for recognizing various hand gestures and signs. Meanwhile, the </a:t>
            </a:r>
            <a:r>
              <a:rPr lang="en-US" sz="2929">
                <a:solidFill>
                  <a:srgbClr val="000000"/>
                </a:solidFill>
                <a:latin typeface="Open Sauce Bold"/>
              </a:rPr>
              <a:t>dense layers</a:t>
            </a:r>
            <a:r>
              <a:rPr lang="en-US" sz="2929">
                <a:solidFill>
                  <a:srgbClr val="000000"/>
                </a:solidFill>
                <a:latin typeface="Open Sauce Light"/>
              </a:rPr>
              <a:t> aid in learning and mapping these extracted features to predict the corresponding ASL language or signs.</a:t>
            </a:r>
          </a:p>
          <a:p>
            <a:pPr>
              <a:lnSpc>
                <a:spcPts val="4306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2483" y="1934392"/>
            <a:ext cx="20370072" cy="6455948"/>
            <a:chOff x="0" y="0"/>
            <a:chExt cx="5364957" cy="1700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700332"/>
            </a:xfrm>
            <a:custGeom>
              <a:avLst/>
              <a:gdLst/>
              <a:ahLst/>
              <a:cxnLst/>
              <a:rect r="r" b="b" t="t" l="l"/>
              <a:pathLst>
                <a:path h="1700332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700332"/>
                  </a:lnTo>
                  <a:lnTo>
                    <a:pt x="0" y="1700332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72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2631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Model Training and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3039" y="3935968"/>
            <a:ext cx="9464961" cy="32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2"/>
              </a:lnSpc>
            </a:pPr>
            <a:r>
              <a:rPr lang="en-US" sz="3668">
                <a:solidFill>
                  <a:srgbClr val="000000"/>
                </a:solidFill>
                <a:latin typeface="Open Sauce Light"/>
              </a:rPr>
              <a:t>- </a:t>
            </a:r>
            <a:r>
              <a:rPr lang="en-US" sz="3668">
                <a:solidFill>
                  <a:srgbClr val="000000"/>
                </a:solidFill>
                <a:latin typeface="Open Sauce Bold"/>
              </a:rPr>
              <a:t>Result</a:t>
            </a:r>
            <a:r>
              <a:rPr lang="en-US" sz="3668">
                <a:solidFill>
                  <a:srgbClr val="000000"/>
                </a:solidFill>
                <a:latin typeface="Open Sauce Light"/>
              </a:rPr>
              <a:t>: Test accuracy of: 78%</a:t>
            </a:r>
          </a:p>
          <a:p>
            <a:pPr>
              <a:lnSpc>
                <a:spcPts val="4216"/>
              </a:lnSpc>
            </a:pPr>
          </a:p>
          <a:p>
            <a:pPr>
              <a:lnSpc>
                <a:spcPts val="5392"/>
              </a:lnSpc>
            </a:pPr>
            <a:r>
              <a:rPr lang="en-US" sz="3668">
                <a:solidFill>
                  <a:srgbClr val="000000"/>
                </a:solidFill>
                <a:latin typeface="Open Sauce Light"/>
              </a:rPr>
              <a:t>- </a:t>
            </a:r>
            <a:r>
              <a:rPr lang="en-US" sz="3668">
                <a:solidFill>
                  <a:srgbClr val="000000"/>
                </a:solidFill>
                <a:latin typeface="Open Sauce Bold"/>
              </a:rPr>
              <a:t>Shortcomings</a:t>
            </a:r>
            <a:r>
              <a:rPr lang="en-US" sz="3668">
                <a:solidFill>
                  <a:srgbClr val="000000"/>
                </a:solidFill>
                <a:latin typeface="Open Sauce Light"/>
              </a:rPr>
              <a:t>: not realtime. Couldn’t detect hand location. Mostly worked with white background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6989898" y="6161596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645085" y="1129245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3"/>
                </a:lnTo>
                <a:lnTo>
                  <a:pt x="0" y="942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900764" y="4462939"/>
            <a:ext cx="8908720" cy="199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11"/>
              </a:lnSpc>
            </a:pPr>
            <a:r>
              <a:rPr lang="en-US" sz="7101" spc="227">
                <a:solidFill>
                  <a:srgbClr val="FFFFFF"/>
                </a:solidFill>
                <a:latin typeface="Open Sauce Medium"/>
              </a:rPr>
              <a:t>SECOND APPROACH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DAF3fgUKPv4</dc:identifier>
  <dcterms:modified xsi:type="dcterms:W3CDTF">2011-08-01T06:04:30Z</dcterms:modified>
  <cp:revision>1</cp:revision>
  <dc:title>Blue and Pink Professional Business Strategy Presentation</dc:title>
</cp:coreProperties>
</file>